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71" r:id="rId9"/>
    <p:sldId id="263" r:id="rId10"/>
    <p:sldId id="274" r:id="rId11"/>
    <p:sldId id="265" r:id="rId12"/>
    <p:sldId id="266" r:id="rId13"/>
    <p:sldId id="272" r:id="rId14"/>
    <p:sldId id="269" r:id="rId15"/>
    <p:sldId id="268" r:id="rId16"/>
    <p:sldId id="275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60"/>
  </p:normalViewPr>
  <p:slideViewPr>
    <p:cSldViewPr>
      <p:cViewPr>
        <p:scale>
          <a:sx n="107" d="100"/>
          <a:sy n="107" d="100"/>
        </p:scale>
        <p:origin x="1134" y="12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89" d="100"/>
          <a:sy n="89" d="100"/>
        </p:scale>
        <p:origin x="-2994" y="-3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arah.donnelly\My%20Documents\Sarah\ONGOING%20PROJECTS\CLASS%20Conversations%20About%20Student%20Success\2010-2011\June%20Pre-Board\GCCCD_Students_Enrolled_Both_Colleg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Sheet1!$B$54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Sheet1!$C$52:$H$53</c:f>
              <c:multiLvlStrCache>
                <c:ptCount val="6"/>
                <c:lvl>
                  <c:pt idx="0">
                    <c:v>New HS Grads</c:v>
                  </c:pt>
                  <c:pt idx="1">
                    <c:v>All Others</c:v>
                  </c:pt>
                  <c:pt idx="2">
                    <c:v>New HS Grads</c:v>
                  </c:pt>
                  <c:pt idx="3">
                    <c:v>All Others</c:v>
                  </c:pt>
                  <c:pt idx="4">
                    <c:v>New HS Grads</c:v>
                  </c:pt>
                  <c:pt idx="5">
                    <c:v>All Others</c:v>
                  </c:pt>
                </c:lvl>
                <c:lvl>
                  <c:pt idx="0">
                    <c:v>Fall 2006</c:v>
                  </c:pt>
                  <c:pt idx="2">
                    <c:v>Fall 2008</c:v>
                  </c:pt>
                  <c:pt idx="4">
                    <c:v>Fall 2010</c:v>
                  </c:pt>
                </c:lvl>
              </c:multiLvlStrCache>
            </c:multiLvlStrRef>
          </c:cat>
          <c:val>
            <c:numRef>
              <c:f>Sheet1!$C$54:$H$54</c:f>
              <c:numCache>
                <c:formatCode>General</c:formatCode>
                <c:ptCount val="6"/>
                <c:pt idx="0">
                  <c:v>51</c:v>
                </c:pt>
                <c:pt idx="1">
                  <c:v>57.7</c:v>
                </c:pt>
                <c:pt idx="2">
                  <c:v>50.5</c:v>
                </c:pt>
                <c:pt idx="3">
                  <c:v>57.4</c:v>
                </c:pt>
                <c:pt idx="4">
                  <c:v>52.1</c:v>
                </c:pt>
                <c:pt idx="5">
                  <c:v>55.5</c:v>
                </c:pt>
              </c:numCache>
            </c:numRef>
          </c:val>
        </c:ser>
        <c:ser>
          <c:idx val="1"/>
          <c:order val="1"/>
          <c:tx>
            <c:strRef>
              <c:f>Sheet1!$B$55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Sheet1!$C$52:$H$53</c:f>
              <c:multiLvlStrCache>
                <c:ptCount val="6"/>
                <c:lvl>
                  <c:pt idx="0">
                    <c:v>New HS Grads</c:v>
                  </c:pt>
                  <c:pt idx="1">
                    <c:v>All Others</c:v>
                  </c:pt>
                  <c:pt idx="2">
                    <c:v>New HS Grads</c:v>
                  </c:pt>
                  <c:pt idx="3">
                    <c:v>All Others</c:v>
                  </c:pt>
                  <c:pt idx="4">
                    <c:v>New HS Grads</c:v>
                  </c:pt>
                  <c:pt idx="5">
                    <c:v>All Others</c:v>
                  </c:pt>
                </c:lvl>
                <c:lvl>
                  <c:pt idx="0">
                    <c:v>Fall 2006</c:v>
                  </c:pt>
                  <c:pt idx="2">
                    <c:v>Fall 2008</c:v>
                  </c:pt>
                  <c:pt idx="4">
                    <c:v>Fall 2010</c:v>
                  </c:pt>
                </c:lvl>
              </c:multiLvlStrCache>
            </c:multiLvlStrRef>
          </c:cat>
          <c:val>
            <c:numRef>
              <c:f>Sheet1!$C$55:$H$55</c:f>
              <c:numCache>
                <c:formatCode>General</c:formatCode>
                <c:ptCount val="6"/>
                <c:pt idx="0">
                  <c:v>48.3</c:v>
                </c:pt>
                <c:pt idx="1">
                  <c:v>41.5</c:v>
                </c:pt>
                <c:pt idx="2">
                  <c:v>49</c:v>
                </c:pt>
                <c:pt idx="3">
                  <c:v>41.5</c:v>
                </c:pt>
                <c:pt idx="4">
                  <c:v>46.8</c:v>
                </c:pt>
                <c:pt idx="5">
                  <c:v>43.5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6800000"/>
        <c:axId val="147068032"/>
        <c:axId val="0"/>
      </c:bar3DChart>
      <c:catAx>
        <c:axId val="146800000"/>
        <c:scaling>
          <c:orientation val="minMax"/>
        </c:scaling>
        <c:delete val="0"/>
        <c:axPos val="b"/>
        <c:majorTickMark val="out"/>
        <c:minorTickMark val="none"/>
        <c:tickLblPos val="nextTo"/>
        <c:crossAx val="147068032"/>
        <c:crosses val="autoZero"/>
        <c:auto val="1"/>
        <c:lblAlgn val="ctr"/>
        <c:lblOffset val="100"/>
        <c:noMultiLvlLbl val="0"/>
      </c:catAx>
      <c:valAx>
        <c:axId val="147068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68000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Sheet1!$B$108</c:f>
              <c:strCache>
                <c:ptCount val="1"/>
                <c:pt idx="0">
                  <c:v>Percent of Attempted Units Completed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3"/>
              </a:solidFill>
            </c:spPr>
          </c:dPt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Sheet1!$C$106:$H$107</c:f>
              <c:multiLvlStrCache>
                <c:ptCount val="6"/>
                <c:lvl>
                  <c:pt idx="0">
                    <c:v>New HS Grads</c:v>
                  </c:pt>
                  <c:pt idx="1">
                    <c:v>All Others</c:v>
                  </c:pt>
                  <c:pt idx="2">
                    <c:v>New HS Grads</c:v>
                  </c:pt>
                  <c:pt idx="3">
                    <c:v>All Others</c:v>
                  </c:pt>
                  <c:pt idx="4">
                    <c:v>New HS Grads</c:v>
                  </c:pt>
                  <c:pt idx="5">
                    <c:v>All Others</c:v>
                  </c:pt>
                </c:lvl>
                <c:lvl>
                  <c:pt idx="0">
                    <c:v>Fall 2006</c:v>
                  </c:pt>
                  <c:pt idx="2">
                    <c:v>Fall 2008</c:v>
                  </c:pt>
                  <c:pt idx="4">
                    <c:v>Fall 2010</c:v>
                  </c:pt>
                </c:lvl>
              </c:multiLvlStrCache>
            </c:multiLvlStrRef>
          </c:cat>
          <c:val>
            <c:numRef>
              <c:f>Sheet1!$C$108:$H$108</c:f>
              <c:numCache>
                <c:formatCode>General</c:formatCode>
                <c:ptCount val="6"/>
                <c:pt idx="0">
                  <c:v>62.9</c:v>
                </c:pt>
                <c:pt idx="1">
                  <c:v>66.599999999999994</c:v>
                </c:pt>
                <c:pt idx="2">
                  <c:v>63.4</c:v>
                </c:pt>
                <c:pt idx="3">
                  <c:v>68.599999999999994</c:v>
                </c:pt>
                <c:pt idx="4">
                  <c:v>69.900000000000006</c:v>
                </c:pt>
                <c:pt idx="5">
                  <c:v>70.8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2138112"/>
        <c:axId val="152139648"/>
        <c:axId val="0"/>
      </c:bar3DChart>
      <c:catAx>
        <c:axId val="152138112"/>
        <c:scaling>
          <c:orientation val="minMax"/>
        </c:scaling>
        <c:delete val="0"/>
        <c:axPos val="b"/>
        <c:majorTickMark val="out"/>
        <c:minorTickMark val="none"/>
        <c:tickLblPos val="nextTo"/>
        <c:crossAx val="152139648"/>
        <c:crosses val="autoZero"/>
        <c:auto val="1"/>
        <c:lblAlgn val="ctr"/>
        <c:lblOffset val="100"/>
        <c:noMultiLvlLbl val="0"/>
      </c:catAx>
      <c:valAx>
        <c:axId val="152139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21381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Fall 2006</c:v>
                </c:pt>
              </c:strCache>
            </c:strRef>
          </c:tx>
          <c:invertIfNegative val="0"/>
          <c:cat>
            <c:strRef>
              <c:f>Sheet1!$B$3:$B$11</c:f>
              <c:strCache>
                <c:ptCount val="9"/>
                <c:pt idx="0">
                  <c:v>Asian</c:v>
                </c:pt>
                <c:pt idx="1">
                  <c:v>Black non-Hispanic</c:v>
                </c:pt>
                <c:pt idx="2">
                  <c:v>Filipino</c:v>
                </c:pt>
                <c:pt idx="3">
                  <c:v>Hispanic</c:v>
                </c:pt>
                <c:pt idx="4">
                  <c:v>Native American</c:v>
                </c:pt>
                <c:pt idx="5">
                  <c:v>Pacific Islander</c:v>
                </c:pt>
                <c:pt idx="6">
                  <c:v>Two or More</c:v>
                </c:pt>
                <c:pt idx="7">
                  <c:v>White</c:v>
                </c:pt>
                <c:pt idx="8">
                  <c:v>Unknown/Other</c:v>
                </c:pt>
              </c:strCache>
            </c:strRef>
          </c:cat>
          <c:val>
            <c:numRef>
              <c:f>Sheet1!$C$3:$C$11</c:f>
              <c:numCache>
                <c:formatCode>General</c:formatCode>
                <c:ptCount val="9"/>
                <c:pt idx="0">
                  <c:v>3.8</c:v>
                </c:pt>
                <c:pt idx="1">
                  <c:v>7.5</c:v>
                </c:pt>
                <c:pt idx="2">
                  <c:v>3.7</c:v>
                </c:pt>
                <c:pt idx="3">
                  <c:v>22.6</c:v>
                </c:pt>
                <c:pt idx="4">
                  <c:v>0.9</c:v>
                </c:pt>
                <c:pt idx="5">
                  <c:v>2</c:v>
                </c:pt>
                <c:pt idx="6">
                  <c:v>1.5</c:v>
                </c:pt>
                <c:pt idx="7">
                  <c:v>48.7</c:v>
                </c:pt>
                <c:pt idx="8">
                  <c:v>9.1999999999999993</c:v>
                </c:pt>
              </c:numCache>
            </c:numRef>
          </c:val>
        </c:ser>
        <c:ser>
          <c:idx val="1"/>
          <c:order val="1"/>
          <c:tx>
            <c:strRef>
              <c:f>Sheet1!$D$2</c:f>
              <c:strCache>
                <c:ptCount val="1"/>
                <c:pt idx="0">
                  <c:v>Fall 2008</c:v>
                </c:pt>
              </c:strCache>
            </c:strRef>
          </c:tx>
          <c:invertIfNegative val="0"/>
          <c:cat>
            <c:strRef>
              <c:f>Sheet1!$B$3:$B$11</c:f>
              <c:strCache>
                <c:ptCount val="9"/>
                <c:pt idx="0">
                  <c:v>Asian</c:v>
                </c:pt>
                <c:pt idx="1">
                  <c:v>Black non-Hispanic</c:v>
                </c:pt>
                <c:pt idx="2">
                  <c:v>Filipino</c:v>
                </c:pt>
                <c:pt idx="3">
                  <c:v>Hispanic</c:v>
                </c:pt>
                <c:pt idx="4">
                  <c:v>Native American</c:v>
                </c:pt>
                <c:pt idx="5">
                  <c:v>Pacific Islander</c:v>
                </c:pt>
                <c:pt idx="6">
                  <c:v>Two or More</c:v>
                </c:pt>
                <c:pt idx="7">
                  <c:v>White</c:v>
                </c:pt>
                <c:pt idx="8">
                  <c:v>Unknown/Other</c:v>
                </c:pt>
              </c:strCache>
            </c:strRef>
          </c:cat>
          <c:val>
            <c:numRef>
              <c:f>Sheet1!$D$3:$D$11</c:f>
              <c:numCache>
                <c:formatCode>General</c:formatCode>
                <c:ptCount val="9"/>
                <c:pt idx="0">
                  <c:v>2.7</c:v>
                </c:pt>
                <c:pt idx="1">
                  <c:v>8.3000000000000007</c:v>
                </c:pt>
                <c:pt idx="2">
                  <c:v>4.5</c:v>
                </c:pt>
                <c:pt idx="3">
                  <c:v>24.1</c:v>
                </c:pt>
                <c:pt idx="4">
                  <c:v>0.9</c:v>
                </c:pt>
                <c:pt idx="5">
                  <c:v>2.1</c:v>
                </c:pt>
                <c:pt idx="6">
                  <c:v>0.6</c:v>
                </c:pt>
                <c:pt idx="7">
                  <c:v>46</c:v>
                </c:pt>
                <c:pt idx="8">
                  <c:v>10.8</c:v>
                </c:pt>
              </c:numCache>
            </c:numRef>
          </c:val>
        </c:ser>
        <c:ser>
          <c:idx val="2"/>
          <c:order val="2"/>
          <c:tx>
            <c:strRef>
              <c:f>Sheet1!$E$2</c:f>
              <c:strCache>
                <c:ptCount val="1"/>
                <c:pt idx="0">
                  <c:v>Fall 2010</c:v>
                </c:pt>
              </c:strCache>
            </c:strRef>
          </c:tx>
          <c:invertIfNegative val="0"/>
          <c:cat>
            <c:strRef>
              <c:f>Sheet1!$B$3:$B$11</c:f>
              <c:strCache>
                <c:ptCount val="9"/>
                <c:pt idx="0">
                  <c:v>Asian</c:v>
                </c:pt>
                <c:pt idx="1">
                  <c:v>Black non-Hispanic</c:v>
                </c:pt>
                <c:pt idx="2">
                  <c:v>Filipino</c:v>
                </c:pt>
                <c:pt idx="3">
                  <c:v>Hispanic</c:v>
                </c:pt>
                <c:pt idx="4">
                  <c:v>Native American</c:v>
                </c:pt>
                <c:pt idx="5">
                  <c:v>Pacific Islander</c:v>
                </c:pt>
                <c:pt idx="6">
                  <c:v>Two or More</c:v>
                </c:pt>
                <c:pt idx="7">
                  <c:v>White</c:v>
                </c:pt>
                <c:pt idx="8">
                  <c:v>Unknown/Other</c:v>
                </c:pt>
              </c:strCache>
            </c:strRef>
          </c:cat>
          <c:val>
            <c:numRef>
              <c:f>Sheet1!$E$3:$E$11</c:f>
              <c:numCache>
                <c:formatCode>General</c:formatCode>
                <c:ptCount val="9"/>
                <c:pt idx="0">
                  <c:v>2.7</c:v>
                </c:pt>
                <c:pt idx="1">
                  <c:v>6</c:v>
                </c:pt>
                <c:pt idx="2">
                  <c:v>4.8</c:v>
                </c:pt>
                <c:pt idx="3">
                  <c:v>35.299999999999997</c:v>
                </c:pt>
                <c:pt idx="4">
                  <c:v>0.3</c:v>
                </c:pt>
                <c:pt idx="5">
                  <c:v>0.8</c:v>
                </c:pt>
                <c:pt idx="6">
                  <c:v>8.1999999999999993</c:v>
                </c:pt>
                <c:pt idx="7">
                  <c:v>39.5</c:v>
                </c:pt>
                <c:pt idx="8">
                  <c:v>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4608512"/>
        <c:axId val="104610048"/>
        <c:axId val="0"/>
      </c:bar3DChart>
      <c:catAx>
        <c:axId val="104608512"/>
        <c:scaling>
          <c:orientation val="minMax"/>
        </c:scaling>
        <c:delete val="0"/>
        <c:axPos val="b"/>
        <c:majorTickMark val="out"/>
        <c:minorTickMark val="none"/>
        <c:tickLblPos val="nextTo"/>
        <c:crossAx val="104610048"/>
        <c:crosses val="autoZero"/>
        <c:auto val="1"/>
        <c:lblAlgn val="ctr"/>
        <c:lblOffset val="100"/>
        <c:noMultiLvlLbl val="0"/>
      </c:catAx>
      <c:valAx>
        <c:axId val="104610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6085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400" dirty="0"/>
              <a:t>New HS </a:t>
            </a:r>
            <a:r>
              <a:rPr lang="en-US" sz="2400" dirty="0" smtClean="0"/>
              <a:t>Graduates </a:t>
            </a:r>
          </a:p>
          <a:p>
            <a:pPr>
              <a:defRPr/>
            </a:pPr>
            <a:r>
              <a:rPr lang="en-US" sz="2400" baseline="0" dirty="0" smtClean="0"/>
              <a:t>Assessed </a:t>
            </a:r>
            <a:r>
              <a:rPr lang="en-US" sz="2400" baseline="0" dirty="0"/>
              <a:t>into Basic Skills</a:t>
            </a:r>
          </a:p>
        </c:rich>
      </c:tx>
      <c:layout>
        <c:manualLayout>
          <c:xMode val="edge"/>
          <c:yMode val="edge"/>
          <c:x val="0.23046102320376327"/>
          <c:y val="1.7391304347826087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'[Chart 5 in Microsoft Word]Sheet1'!$B$12</c:f>
              <c:strCache>
                <c:ptCount val="1"/>
                <c:pt idx="0">
                  <c:v>2006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203703703703703E-2"/>
                  <c:y val="-2.2222222222222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777777777777776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5 in Microsoft Word]Sheet1'!$A$13:$A$14</c:f>
              <c:strCache>
                <c:ptCount val="2"/>
                <c:pt idx="0">
                  <c:v>English</c:v>
                </c:pt>
                <c:pt idx="1">
                  <c:v>Math</c:v>
                </c:pt>
              </c:strCache>
            </c:strRef>
          </c:cat>
          <c:val>
            <c:numRef>
              <c:f>'[Chart 5 in Microsoft Word]Sheet1'!$B$13:$B$14</c:f>
              <c:numCache>
                <c:formatCode>0.0%</c:formatCode>
                <c:ptCount val="2"/>
                <c:pt idx="0">
                  <c:v>0.65400000000000003</c:v>
                </c:pt>
                <c:pt idx="1">
                  <c:v>0.21099999999999999</c:v>
                </c:pt>
              </c:numCache>
            </c:numRef>
          </c:val>
        </c:ser>
        <c:ser>
          <c:idx val="1"/>
          <c:order val="1"/>
          <c:tx>
            <c:strRef>
              <c:f>'[Chart 5 in Microsoft Word]Sheet1'!$C$12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17E-2"/>
                  <c:y val="-2.2222222222222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833333333333332E-2"/>
                  <c:y val="-1.48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5 in Microsoft Word]Sheet1'!$A$13:$A$14</c:f>
              <c:strCache>
                <c:ptCount val="2"/>
                <c:pt idx="0">
                  <c:v>English</c:v>
                </c:pt>
                <c:pt idx="1">
                  <c:v>Math</c:v>
                </c:pt>
              </c:strCache>
            </c:strRef>
          </c:cat>
          <c:val>
            <c:numRef>
              <c:f>'[Chart 5 in Microsoft Word]Sheet1'!$C$13:$C$14</c:f>
              <c:numCache>
                <c:formatCode>0.0%</c:formatCode>
                <c:ptCount val="2"/>
                <c:pt idx="0">
                  <c:v>0.67400000000000004</c:v>
                </c:pt>
                <c:pt idx="1">
                  <c:v>0.20300000000000001</c:v>
                </c:pt>
              </c:numCache>
            </c:numRef>
          </c:val>
        </c:ser>
        <c:ser>
          <c:idx val="2"/>
          <c:order val="2"/>
          <c:tx>
            <c:strRef>
              <c:f>'[Chart 5 in Microsoft Word]Sheet1'!$D$12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148148148148147E-2"/>
                  <c:y val="-2.2222222222222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722222222222224E-2"/>
                  <c:y val="-2.5925925925925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5 in Microsoft Word]Sheet1'!$A$13:$A$14</c:f>
              <c:strCache>
                <c:ptCount val="2"/>
                <c:pt idx="0">
                  <c:v>English</c:v>
                </c:pt>
                <c:pt idx="1">
                  <c:v>Math</c:v>
                </c:pt>
              </c:strCache>
            </c:strRef>
          </c:cat>
          <c:val>
            <c:numRef>
              <c:f>'[Chart 5 in Microsoft Word]Sheet1'!$D$13:$D$14</c:f>
              <c:numCache>
                <c:formatCode>0.0%</c:formatCode>
                <c:ptCount val="2"/>
                <c:pt idx="0">
                  <c:v>0.68300000000000005</c:v>
                </c:pt>
                <c:pt idx="1">
                  <c:v>0.16800000000000001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9376000"/>
        <c:axId val="149398272"/>
        <c:axId val="0"/>
      </c:bar3DChart>
      <c:catAx>
        <c:axId val="149376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9398272"/>
        <c:crosses val="autoZero"/>
        <c:auto val="1"/>
        <c:lblAlgn val="ctr"/>
        <c:lblOffset val="100"/>
        <c:noMultiLvlLbl val="0"/>
      </c:catAx>
      <c:valAx>
        <c:axId val="14939827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0"/>
        <c:majorTickMark val="out"/>
        <c:minorTickMark val="none"/>
        <c:tickLblPos val="nextTo"/>
        <c:crossAx val="1493760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b="1" dirty="0"/>
              <a:t>Enrolled at Both Colleges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Sheet1!$B$177</c:f>
              <c:strCache>
                <c:ptCount val="1"/>
                <c:pt idx="0">
                  <c:v>Enrolled at Both Colleges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</c:spPr>
          </c:dPt>
          <c:dLbls>
            <c:numFmt formatCode="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Sheet1!$C$175:$H$176</c:f>
              <c:multiLvlStrCache>
                <c:ptCount val="6"/>
                <c:lvl>
                  <c:pt idx="0">
                    <c:v>New HS Grads</c:v>
                  </c:pt>
                  <c:pt idx="1">
                    <c:v>All Others</c:v>
                  </c:pt>
                  <c:pt idx="2">
                    <c:v>New HS Grads</c:v>
                  </c:pt>
                  <c:pt idx="3">
                    <c:v>All Others</c:v>
                  </c:pt>
                  <c:pt idx="4">
                    <c:v>New HS Grads</c:v>
                  </c:pt>
                  <c:pt idx="5">
                    <c:v>All Others</c:v>
                  </c:pt>
                </c:lvl>
                <c:lvl>
                  <c:pt idx="0">
                    <c:v>Fall 2006</c:v>
                  </c:pt>
                  <c:pt idx="2">
                    <c:v>Fall 2008</c:v>
                  </c:pt>
                  <c:pt idx="4">
                    <c:v>Fall 2010</c:v>
                  </c:pt>
                </c:lvl>
              </c:multiLvlStrCache>
            </c:multiLvlStrRef>
          </c:cat>
          <c:val>
            <c:numRef>
              <c:f>Sheet1!$C$177:$H$177</c:f>
              <c:numCache>
                <c:formatCode>0.0%</c:formatCode>
                <c:ptCount val="6"/>
                <c:pt idx="0">
                  <c:v>2.8000000000000001E-2</c:v>
                </c:pt>
                <c:pt idx="1">
                  <c:v>5.6000000000000001E-2</c:v>
                </c:pt>
                <c:pt idx="2">
                  <c:v>3.4000000000000002E-2</c:v>
                </c:pt>
                <c:pt idx="3">
                  <c:v>6.7000000000000004E-2</c:v>
                </c:pt>
                <c:pt idx="4">
                  <c:v>7.3999999999999996E-2</c:v>
                </c:pt>
                <c:pt idx="5">
                  <c:v>0.114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158144"/>
        <c:axId val="151188608"/>
        <c:axId val="0"/>
      </c:bar3DChart>
      <c:catAx>
        <c:axId val="151158144"/>
        <c:scaling>
          <c:orientation val="minMax"/>
        </c:scaling>
        <c:delete val="0"/>
        <c:axPos val="b"/>
        <c:majorTickMark val="out"/>
        <c:minorTickMark val="none"/>
        <c:tickLblPos val="nextTo"/>
        <c:crossAx val="151188608"/>
        <c:crosses val="autoZero"/>
        <c:auto val="1"/>
        <c:lblAlgn val="ctr"/>
        <c:lblOffset val="100"/>
        <c:noMultiLvlLbl val="0"/>
      </c:catAx>
      <c:valAx>
        <c:axId val="15118860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51158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GCCCD Students</a:t>
            </a:r>
            <a:r>
              <a:rPr lang="en-US" sz="1400" baseline="0"/>
              <a:t> Enrolled at Both Colleges</a:t>
            </a:r>
            <a:endParaRPr lang="en-US" sz="140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Sheet1!$B$49</c:f>
              <c:strCache>
                <c:ptCount val="1"/>
                <c:pt idx="0">
                  <c:v>Percent</c:v>
                </c:pt>
              </c:strCache>
            </c:strRef>
          </c:tx>
          <c:cat>
            <c:strRef>
              <c:f>Sheet1!$A$50:$A$61</c:f>
              <c:strCache>
                <c:ptCount val="12"/>
                <c:pt idx="0">
                  <c:v>Fall 2005</c:v>
                </c:pt>
                <c:pt idx="1">
                  <c:v>Spring 2006</c:v>
                </c:pt>
                <c:pt idx="2">
                  <c:v>Fall 2006</c:v>
                </c:pt>
                <c:pt idx="3">
                  <c:v>Spring 2007</c:v>
                </c:pt>
                <c:pt idx="4">
                  <c:v>Fall 2007</c:v>
                </c:pt>
                <c:pt idx="5">
                  <c:v>Spring 2008</c:v>
                </c:pt>
                <c:pt idx="6">
                  <c:v>Fall 2008</c:v>
                </c:pt>
                <c:pt idx="7">
                  <c:v>Spring 2009</c:v>
                </c:pt>
                <c:pt idx="8">
                  <c:v>Fall 2009</c:v>
                </c:pt>
                <c:pt idx="9">
                  <c:v>Spring 2010</c:v>
                </c:pt>
                <c:pt idx="10">
                  <c:v>Fall 2010</c:v>
                </c:pt>
                <c:pt idx="11">
                  <c:v>Spring 2011</c:v>
                </c:pt>
              </c:strCache>
            </c:strRef>
          </c:cat>
          <c:val>
            <c:numRef>
              <c:f>Sheet1!$B$50:$B$61</c:f>
              <c:numCache>
                <c:formatCode>0.0</c:formatCode>
                <c:ptCount val="12"/>
                <c:pt idx="0">
                  <c:v>4.9384299640841451</c:v>
                </c:pt>
                <c:pt idx="1">
                  <c:v>5.9195781147000659</c:v>
                </c:pt>
                <c:pt idx="2">
                  <c:v>5.2716127668569017</c:v>
                </c:pt>
                <c:pt idx="3">
                  <c:v>6.3774980265071255</c:v>
                </c:pt>
                <c:pt idx="4">
                  <c:v>5.4806934594168641</c:v>
                </c:pt>
                <c:pt idx="5">
                  <c:v>6.5149316428625976</c:v>
                </c:pt>
                <c:pt idx="6">
                  <c:v>6.2636699600271513</c:v>
                </c:pt>
                <c:pt idx="7">
                  <c:v>8.0558731066018865</c:v>
                </c:pt>
                <c:pt idx="8">
                  <c:v>9.7407248245237064</c:v>
                </c:pt>
                <c:pt idx="9">
                  <c:v>11.234048570115593</c:v>
                </c:pt>
                <c:pt idx="10">
                  <c:v>10.917478216299333</c:v>
                </c:pt>
                <c:pt idx="11">
                  <c:v>11.193568336425479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799104"/>
        <c:axId val="150801024"/>
      </c:lineChart>
      <c:catAx>
        <c:axId val="15079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Semester</a:t>
                </a:r>
              </a:p>
            </c:rich>
          </c:tx>
          <c:overlay val="0"/>
        </c:title>
        <c:majorTickMark val="out"/>
        <c:minorTickMark val="none"/>
        <c:tickLblPos val="nextTo"/>
        <c:crossAx val="150801024"/>
        <c:crosses val="autoZero"/>
        <c:auto val="1"/>
        <c:lblAlgn val="ctr"/>
        <c:lblOffset val="100"/>
        <c:noMultiLvlLbl val="0"/>
      </c:catAx>
      <c:valAx>
        <c:axId val="1508010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In</a:t>
                </a:r>
                <a:r>
                  <a:rPr lang="en-US" baseline="0"/>
                  <a:t> Percent</a:t>
                </a:r>
                <a:r>
                  <a:rPr lang="en-US"/>
                  <a:t> 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1507991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Sheet1!$B$33</c:f>
              <c:strCache>
                <c:ptCount val="1"/>
                <c:pt idx="0">
                  <c:v>Course Success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Sheet1!$C$31:$H$32</c:f>
              <c:multiLvlStrCache>
                <c:ptCount val="6"/>
                <c:lvl>
                  <c:pt idx="0">
                    <c:v>New HS Grads</c:v>
                  </c:pt>
                  <c:pt idx="1">
                    <c:v>All Others</c:v>
                  </c:pt>
                  <c:pt idx="2">
                    <c:v>New HS Grads</c:v>
                  </c:pt>
                  <c:pt idx="3">
                    <c:v>All Others</c:v>
                  </c:pt>
                  <c:pt idx="4">
                    <c:v>New HS Grads</c:v>
                  </c:pt>
                  <c:pt idx="5">
                    <c:v>All Others</c:v>
                  </c:pt>
                </c:lvl>
                <c:lvl>
                  <c:pt idx="0">
                    <c:v>Fall 2006</c:v>
                  </c:pt>
                  <c:pt idx="2">
                    <c:v>Fall 2008</c:v>
                  </c:pt>
                  <c:pt idx="4">
                    <c:v>Fall 2010</c:v>
                  </c:pt>
                </c:lvl>
              </c:multiLvlStrCache>
            </c:multiLvlStrRef>
          </c:cat>
          <c:val>
            <c:numRef>
              <c:f>Sheet1!$C$33:$H$33</c:f>
              <c:numCache>
                <c:formatCode>General</c:formatCode>
                <c:ptCount val="6"/>
                <c:pt idx="0">
                  <c:v>60.2</c:v>
                </c:pt>
                <c:pt idx="1">
                  <c:v>64.599999999999994</c:v>
                </c:pt>
                <c:pt idx="2">
                  <c:v>61.2</c:v>
                </c:pt>
                <c:pt idx="3">
                  <c:v>66.3</c:v>
                </c:pt>
                <c:pt idx="4">
                  <c:v>66.7</c:v>
                </c:pt>
                <c:pt idx="5">
                  <c:v>68.5</c:v>
                </c:pt>
              </c:numCache>
            </c:numRef>
          </c:val>
        </c:ser>
        <c:ser>
          <c:idx val="1"/>
          <c:order val="1"/>
          <c:tx>
            <c:strRef>
              <c:f>Sheet1!$B$34</c:f>
              <c:strCache>
                <c:ptCount val="1"/>
                <c:pt idx="0">
                  <c:v>No Success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Sheet1!$C$31:$H$32</c:f>
              <c:multiLvlStrCache>
                <c:ptCount val="6"/>
                <c:lvl>
                  <c:pt idx="0">
                    <c:v>New HS Grads</c:v>
                  </c:pt>
                  <c:pt idx="1">
                    <c:v>All Others</c:v>
                  </c:pt>
                  <c:pt idx="2">
                    <c:v>New HS Grads</c:v>
                  </c:pt>
                  <c:pt idx="3">
                    <c:v>All Others</c:v>
                  </c:pt>
                  <c:pt idx="4">
                    <c:v>New HS Grads</c:v>
                  </c:pt>
                  <c:pt idx="5">
                    <c:v>All Others</c:v>
                  </c:pt>
                </c:lvl>
                <c:lvl>
                  <c:pt idx="0">
                    <c:v>Fall 2006</c:v>
                  </c:pt>
                  <c:pt idx="2">
                    <c:v>Fall 2008</c:v>
                  </c:pt>
                  <c:pt idx="4">
                    <c:v>Fall 2010</c:v>
                  </c:pt>
                </c:lvl>
              </c:multiLvlStrCache>
            </c:multiLvlStrRef>
          </c:cat>
          <c:val>
            <c:numRef>
              <c:f>Sheet1!$C$34:$H$34</c:f>
              <c:numCache>
                <c:formatCode>General</c:formatCode>
                <c:ptCount val="6"/>
                <c:pt idx="0">
                  <c:v>19.100000000000001</c:v>
                </c:pt>
                <c:pt idx="1">
                  <c:v>13.2</c:v>
                </c:pt>
                <c:pt idx="2">
                  <c:v>21.4</c:v>
                </c:pt>
                <c:pt idx="3">
                  <c:v>15.1</c:v>
                </c:pt>
                <c:pt idx="4">
                  <c:v>20.2</c:v>
                </c:pt>
                <c:pt idx="5">
                  <c:v>14.2</c:v>
                </c:pt>
              </c:numCache>
            </c:numRef>
          </c:val>
        </c:ser>
        <c:ser>
          <c:idx val="2"/>
          <c:order val="2"/>
          <c:tx>
            <c:strRef>
              <c:f>Sheet1!$B$35</c:f>
              <c:strCache>
                <c:ptCount val="1"/>
                <c:pt idx="0">
                  <c:v>Course Withdrawal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Sheet1!$C$31:$H$32</c:f>
              <c:multiLvlStrCache>
                <c:ptCount val="6"/>
                <c:lvl>
                  <c:pt idx="0">
                    <c:v>New HS Grads</c:v>
                  </c:pt>
                  <c:pt idx="1">
                    <c:v>All Others</c:v>
                  </c:pt>
                  <c:pt idx="2">
                    <c:v>New HS Grads</c:v>
                  </c:pt>
                  <c:pt idx="3">
                    <c:v>All Others</c:v>
                  </c:pt>
                  <c:pt idx="4">
                    <c:v>New HS Grads</c:v>
                  </c:pt>
                  <c:pt idx="5">
                    <c:v>All Others</c:v>
                  </c:pt>
                </c:lvl>
                <c:lvl>
                  <c:pt idx="0">
                    <c:v>Fall 2006</c:v>
                  </c:pt>
                  <c:pt idx="2">
                    <c:v>Fall 2008</c:v>
                  </c:pt>
                  <c:pt idx="4">
                    <c:v>Fall 2010</c:v>
                  </c:pt>
                </c:lvl>
              </c:multiLvlStrCache>
            </c:multiLvlStrRef>
          </c:cat>
          <c:val>
            <c:numRef>
              <c:f>Sheet1!$C$35:$H$35</c:f>
              <c:numCache>
                <c:formatCode>General</c:formatCode>
                <c:ptCount val="6"/>
                <c:pt idx="0">
                  <c:v>20.7</c:v>
                </c:pt>
                <c:pt idx="1">
                  <c:v>22.2</c:v>
                </c:pt>
                <c:pt idx="2">
                  <c:v>17.5</c:v>
                </c:pt>
                <c:pt idx="3">
                  <c:v>18.600000000000001</c:v>
                </c:pt>
                <c:pt idx="4">
                  <c:v>13.1</c:v>
                </c:pt>
                <c:pt idx="5">
                  <c:v>17.3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0858368"/>
        <c:axId val="150872448"/>
        <c:axId val="0"/>
      </c:bar3DChart>
      <c:catAx>
        <c:axId val="150858368"/>
        <c:scaling>
          <c:orientation val="minMax"/>
        </c:scaling>
        <c:delete val="0"/>
        <c:axPos val="b"/>
        <c:majorTickMark val="out"/>
        <c:minorTickMark val="none"/>
        <c:tickLblPos val="nextTo"/>
        <c:crossAx val="150872448"/>
        <c:crosses val="autoZero"/>
        <c:auto val="1"/>
        <c:lblAlgn val="ctr"/>
        <c:lblOffset val="100"/>
        <c:noMultiLvlLbl val="0"/>
      </c:catAx>
      <c:valAx>
        <c:axId val="150872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085836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Sheet1!$B$235</c:f>
              <c:strCache>
                <c:ptCount val="1"/>
                <c:pt idx="0">
                  <c:v>Asian</c:v>
                </c:pt>
              </c:strCache>
            </c:strRef>
          </c:tx>
          <c:cat>
            <c:strRef>
              <c:f>Sheet1!$C$234:$E$234</c:f>
              <c:strCache>
                <c:ptCount val="3"/>
                <c:pt idx="0">
                  <c:v>Fall 2006</c:v>
                </c:pt>
                <c:pt idx="1">
                  <c:v>Fall 2008</c:v>
                </c:pt>
                <c:pt idx="2">
                  <c:v>Fall 2010</c:v>
                </c:pt>
              </c:strCache>
            </c:strRef>
          </c:cat>
          <c:val>
            <c:numRef>
              <c:f>Sheet1!$C$235:$E$235</c:f>
              <c:numCache>
                <c:formatCode>General</c:formatCode>
                <c:ptCount val="3"/>
                <c:pt idx="0">
                  <c:v>68.8</c:v>
                </c:pt>
                <c:pt idx="1">
                  <c:v>71.8</c:v>
                </c:pt>
                <c:pt idx="2">
                  <c:v>75.099999999999994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Sheet1!$B$236</c:f>
              <c:strCache>
                <c:ptCount val="1"/>
                <c:pt idx="0">
                  <c:v>Black non-Hispanic</c:v>
                </c:pt>
              </c:strCache>
            </c:strRef>
          </c:tx>
          <c:cat>
            <c:strRef>
              <c:f>Sheet1!$C$234:$E$234</c:f>
              <c:strCache>
                <c:ptCount val="3"/>
                <c:pt idx="0">
                  <c:v>Fall 2006</c:v>
                </c:pt>
                <c:pt idx="1">
                  <c:v>Fall 2008</c:v>
                </c:pt>
                <c:pt idx="2">
                  <c:v>Fall 2010</c:v>
                </c:pt>
              </c:strCache>
            </c:strRef>
          </c:cat>
          <c:val>
            <c:numRef>
              <c:f>Sheet1!$C$236:$E$236</c:f>
              <c:numCache>
                <c:formatCode>General</c:formatCode>
                <c:ptCount val="3"/>
                <c:pt idx="0">
                  <c:v>45.5</c:v>
                </c:pt>
                <c:pt idx="1">
                  <c:v>45.6</c:v>
                </c:pt>
                <c:pt idx="2">
                  <c:v>54.1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Sheet1!$B$237</c:f>
              <c:strCache>
                <c:ptCount val="1"/>
                <c:pt idx="0">
                  <c:v>Filipino</c:v>
                </c:pt>
              </c:strCache>
            </c:strRef>
          </c:tx>
          <c:cat>
            <c:strRef>
              <c:f>Sheet1!$C$234:$E$234</c:f>
              <c:strCache>
                <c:ptCount val="3"/>
                <c:pt idx="0">
                  <c:v>Fall 2006</c:v>
                </c:pt>
                <c:pt idx="1">
                  <c:v>Fall 2008</c:v>
                </c:pt>
                <c:pt idx="2">
                  <c:v>Fall 2010</c:v>
                </c:pt>
              </c:strCache>
            </c:strRef>
          </c:cat>
          <c:val>
            <c:numRef>
              <c:f>Sheet1!$C$237:$E$237</c:f>
              <c:numCache>
                <c:formatCode>General</c:formatCode>
                <c:ptCount val="3"/>
                <c:pt idx="0">
                  <c:v>60.3</c:v>
                </c:pt>
                <c:pt idx="1">
                  <c:v>67.400000000000006</c:v>
                </c:pt>
                <c:pt idx="2">
                  <c:v>69.8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Sheet1!$B$238</c:f>
              <c:strCache>
                <c:ptCount val="1"/>
                <c:pt idx="0">
                  <c:v>Hispanic</c:v>
                </c:pt>
              </c:strCache>
            </c:strRef>
          </c:tx>
          <c:cat>
            <c:strRef>
              <c:f>Sheet1!$C$234:$E$234</c:f>
              <c:strCache>
                <c:ptCount val="3"/>
                <c:pt idx="0">
                  <c:v>Fall 2006</c:v>
                </c:pt>
                <c:pt idx="1">
                  <c:v>Fall 2008</c:v>
                </c:pt>
                <c:pt idx="2">
                  <c:v>Fall 2010</c:v>
                </c:pt>
              </c:strCache>
            </c:strRef>
          </c:cat>
          <c:val>
            <c:numRef>
              <c:f>Sheet1!$C$238:$E$238</c:f>
              <c:numCache>
                <c:formatCode>General</c:formatCode>
                <c:ptCount val="3"/>
                <c:pt idx="0">
                  <c:v>54.6</c:v>
                </c:pt>
                <c:pt idx="1">
                  <c:v>56.4</c:v>
                </c:pt>
                <c:pt idx="2">
                  <c:v>63.5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Sheet1!$B$239</c:f>
              <c:strCache>
                <c:ptCount val="1"/>
                <c:pt idx="0">
                  <c:v>Native American</c:v>
                </c:pt>
              </c:strCache>
            </c:strRef>
          </c:tx>
          <c:cat>
            <c:strRef>
              <c:f>Sheet1!$C$234:$E$234</c:f>
              <c:strCache>
                <c:ptCount val="3"/>
                <c:pt idx="0">
                  <c:v>Fall 2006</c:v>
                </c:pt>
                <c:pt idx="1">
                  <c:v>Fall 2008</c:v>
                </c:pt>
                <c:pt idx="2">
                  <c:v>Fall 2010</c:v>
                </c:pt>
              </c:strCache>
            </c:strRef>
          </c:cat>
          <c:val>
            <c:numRef>
              <c:f>Sheet1!$C$239:$E$239</c:f>
              <c:numCache>
                <c:formatCode>General</c:formatCode>
                <c:ptCount val="3"/>
                <c:pt idx="0">
                  <c:v>50.9</c:v>
                </c:pt>
                <c:pt idx="1">
                  <c:v>60.9</c:v>
                </c:pt>
                <c:pt idx="2">
                  <c:v>45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Sheet1!$B$240</c:f>
              <c:strCache>
                <c:ptCount val="1"/>
                <c:pt idx="0">
                  <c:v>Pacific Islander</c:v>
                </c:pt>
              </c:strCache>
            </c:strRef>
          </c:tx>
          <c:cat>
            <c:strRef>
              <c:f>Sheet1!$C$234:$E$234</c:f>
              <c:strCache>
                <c:ptCount val="3"/>
                <c:pt idx="0">
                  <c:v>Fall 2006</c:v>
                </c:pt>
                <c:pt idx="1">
                  <c:v>Fall 2008</c:v>
                </c:pt>
                <c:pt idx="2">
                  <c:v>Fall 2010</c:v>
                </c:pt>
              </c:strCache>
            </c:strRef>
          </c:cat>
          <c:val>
            <c:numRef>
              <c:f>Sheet1!$C$240:$E$240</c:f>
              <c:numCache>
                <c:formatCode>General</c:formatCode>
                <c:ptCount val="3"/>
                <c:pt idx="0">
                  <c:v>56.1</c:v>
                </c:pt>
                <c:pt idx="1">
                  <c:v>58</c:v>
                </c:pt>
                <c:pt idx="2">
                  <c:v>64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Sheet1!$B$241</c:f>
              <c:strCache>
                <c:ptCount val="1"/>
                <c:pt idx="0">
                  <c:v>Two or More</c:v>
                </c:pt>
              </c:strCache>
            </c:strRef>
          </c:tx>
          <c:cat>
            <c:strRef>
              <c:f>Sheet1!$C$234:$E$234</c:f>
              <c:strCache>
                <c:ptCount val="3"/>
                <c:pt idx="0">
                  <c:v>Fall 2006</c:v>
                </c:pt>
                <c:pt idx="1">
                  <c:v>Fall 2008</c:v>
                </c:pt>
                <c:pt idx="2">
                  <c:v>Fall 2010</c:v>
                </c:pt>
              </c:strCache>
            </c:strRef>
          </c:cat>
          <c:val>
            <c:numRef>
              <c:f>Sheet1!$C$241:$E$241</c:f>
              <c:numCache>
                <c:formatCode>General</c:formatCode>
                <c:ptCount val="3"/>
                <c:pt idx="0">
                  <c:v>54.9</c:v>
                </c:pt>
                <c:pt idx="1">
                  <c:v>31.3</c:v>
                </c:pt>
                <c:pt idx="2">
                  <c:v>65.2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Sheet1!$B$242</c:f>
              <c:strCache>
                <c:ptCount val="1"/>
                <c:pt idx="0">
                  <c:v>White</c:v>
                </c:pt>
              </c:strCache>
            </c:strRef>
          </c:tx>
          <c:cat>
            <c:strRef>
              <c:f>Sheet1!$C$234:$E$234</c:f>
              <c:strCache>
                <c:ptCount val="3"/>
                <c:pt idx="0">
                  <c:v>Fall 2006</c:v>
                </c:pt>
                <c:pt idx="1">
                  <c:v>Fall 2008</c:v>
                </c:pt>
                <c:pt idx="2">
                  <c:v>Fall 2010</c:v>
                </c:pt>
              </c:strCache>
            </c:strRef>
          </c:cat>
          <c:val>
            <c:numRef>
              <c:f>Sheet1!$C$242:$E$242</c:f>
              <c:numCache>
                <c:formatCode>General</c:formatCode>
                <c:ptCount val="3"/>
                <c:pt idx="0">
                  <c:v>64.400000000000006</c:v>
                </c:pt>
                <c:pt idx="1">
                  <c:v>65</c:v>
                </c:pt>
                <c:pt idx="2">
                  <c:v>70.7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Sheet1!$B$243</c:f>
              <c:strCache>
                <c:ptCount val="1"/>
                <c:pt idx="0">
                  <c:v>Unknown/Other</c:v>
                </c:pt>
              </c:strCache>
            </c:strRef>
          </c:tx>
          <c:cat>
            <c:strRef>
              <c:f>Sheet1!$C$234:$E$234</c:f>
              <c:strCache>
                <c:ptCount val="3"/>
                <c:pt idx="0">
                  <c:v>Fall 2006</c:v>
                </c:pt>
                <c:pt idx="1">
                  <c:v>Fall 2008</c:v>
                </c:pt>
                <c:pt idx="2">
                  <c:v>Fall 2010</c:v>
                </c:pt>
              </c:strCache>
            </c:strRef>
          </c:cat>
          <c:val>
            <c:numRef>
              <c:f>Sheet1!$C$243:$E$243</c:f>
              <c:numCache>
                <c:formatCode>General</c:formatCode>
                <c:ptCount val="3"/>
                <c:pt idx="0">
                  <c:v>62.2</c:v>
                </c:pt>
                <c:pt idx="1">
                  <c:v>63</c:v>
                </c:pt>
                <c:pt idx="2">
                  <c:v>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1292544"/>
        <c:axId val="151302528"/>
      </c:lineChart>
      <c:catAx>
        <c:axId val="151292544"/>
        <c:scaling>
          <c:orientation val="minMax"/>
        </c:scaling>
        <c:delete val="0"/>
        <c:axPos val="b"/>
        <c:majorTickMark val="out"/>
        <c:minorTickMark val="none"/>
        <c:tickLblPos val="nextTo"/>
        <c:crossAx val="151302528"/>
        <c:crosses val="autoZero"/>
        <c:auto val="1"/>
        <c:lblAlgn val="ctr"/>
        <c:lblOffset val="100"/>
        <c:noMultiLvlLbl val="0"/>
      </c:catAx>
      <c:valAx>
        <c:axId val="151302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12925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Sheet1!$B$150</c:f>
              <c:strCache>
                <c:ptCount val="1"/>
                <c:pt idx="0">
                  <c:v>Fall-to-Spring Persistence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3"/>
              </a:solidFill>
            </c:spPr>
          </c:dPt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Sheet1!$C$148:$H$149</c:f>
              <c:multiLvlStrCache>
                <c:ptCount val="6"/>
                <c:lvl>
                  <c:pt idx="0">
                    <c:v>New HS Grads</c:v>
                  </c:pt>
                  <c:pt idx="1">
                    <c:v>All Others</c:v>
                  </c:pt>
                  <c:pt idx="2">
                    <c:v>New HS Grads</c:v>
                  </c:pt>
                  <c:pt idx="3">
                    <c:v>All Others</c:v>
                  </c:pt>
                  <c:pt idx="4">
                    <c:v>New HS Grads</c:v>
                  </c:pt>
                  <c:pt idx="5">
                    <c:v>All Others</c:v>
                  </c:pt>
                </c:lvl>
                <c:lvl>
                  <c:pt idx="0">
                    <c:v>Fall 2006</c:v>
                  </c:pt>
                  <c:pt idx="2">
                    <c:v>Fall 2008</c:v>
                  </c:pt>
                  <c:pt idx="4">
                    <c:v>Fall 2010</c:v>
                  </c:pt>
                </c:lvl>
              </c:multiLvlStrCache>
            </c:multiLvlStrRef>
          </c:cat>
          <c:val>
            <c:numRef>
              <c:f>Sheet1!$C$150:$H$150</c:f>
              <c:numCache>
                <c:formatCode>General</c:formatCode>
                <c:ptCount val="6"/>
                <c:pt idx="0">
                  <c:v>79.5</c:v>
                </c:pt>
                <c:pt idx="1">
                  <c:v>64.2</c:v>
                </c:pt>
                <c:pt idx="2">
                  <c:v>80.3</c:v>
                </c:pt>
                <c:pt idx="3">
                  <c:v>66.599999999999994</c:v>
                </c:pt>
                <c:pt idx="4">
                  <c:v>82.5</c:v>
                </c:pt>
                <c:pt idx="5">
                  <c:v>66.8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661952"/>
        <c:axId val="151667840"/>
        <c:axId val="0"/>
      </c:bar3DChart>
      <c:catAx>
        <c:axId val="151661952"/>
        <c:scaling>
          <c:orientation val="minMax"/>
        </c:scaling>
        <c:delete val="0"/>
        <c:axPos val="b"/>
        <c:majorTickMark val="out"/>
        <c:minorTickMark val="none"/>
        <c:tickLblPos val="nextTo"/>
        <c:crossAx val="151667840"/>
        <c:crosses val="autoZero"/>
        <c:auto val="1"/>
        <c:lblAlgn val="ctr"/>
        <c:lblOffset val="100"/>
        <c:noMultiLvlLbl val="0"/>
      </c:catAx>
      <c:valAx>
        <c:axId val="151667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1661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Sheet1!$B$93</c:f>
              <c:strCache>
                <c:ptCount val="1"/>
                <c:pt idx="0">
                  <c:v>Units Attempted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Sheet1!$C$91:$H$92</c:f>
              <c:multiLvlStrCache>
                <c:ptCount val="6"/>
                <c:lvl>
                  <c:pt idx="0">
                    <c:v>New HS Grads</c:v>
                  </c:pt>
                  <c:pt idx="1">
                    <c:v>All Others</c:v>
                  </c:pt>
                  <c:pt idx="2">
                    <c:v>New HS Grads</c:v>
                  </c:pt>
                  <c:pt idx="3">
                    <c:v>All Others</c:v>
                  </c:pt>
                  <c:pt idx="4">
                    <c:v>New HS Grads</c:v>
                  </c:pt>
                  <c:pt idx="5">
                    <c:v>All Others</c:v>
                  </c:pt>
                </c:lvl>
                <c:lvl>
                  <c:pt idx="0">
                    <c:v>Fall 2006</c:v>
                  </c:pt>
                  <c:pt idx="2">
                    <c:v>Fall 2008</c:v>
                  </c:pt>
                  <c:pt idx="4">
                    <c:v>Fall 2010</c:v>
                  </c:pt>
                </c:lvl>
              </c:multiLvlStrCache>
            </c:multiLvlStrRef>
          </c:cat>
          <c:val>
            <c:numRef>
              <c:f>Sheet1!$C$93:$H$93</c:f>
              <c:numCache>
                <c:formatCode>General</c:formatCode>
                <c:ptCount val="6"/>
                <c:pt idx="0">
                  <c:v>11.7</c:v>
                </c:pt>
                <c:pt idx="1">
                  <c:v>8.4</c:v>
                </c:pt>
                <c:pt idx="2">
                  <c:v>11.5</c:v>
                </c:pt>
                <c:pt idx="3">
                  <c:v>8.4</c:v>
                </c:pt>
                <c:pt idx="4">
                  <c:v>11.2</c:v>
                </c:pt>
                <c:pt idx="5">
                  <c:v>8.8000000000000007</c:v>
                </c:pt>
              </c:numCache>
            </c:numRef>
          </c:val>
        </c:ser>
        <c:ser>
          <c:idx val="1"/>
          <c:order val="1"/>
          <c:tx>
            <c:strRef>
              <c:f>Sheet1!$B$94</c:f>
              <c:strCache>
                <c:ptCount val="1"/>
                <c:pt idx="0">
                  <c:v>Units Completed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Sheet1!$C$91:$H$92</c:f>
              <c:multiLvlStrCache>
                <c:ptCount val="6"/>
                <c:lvl>
                  <c:pt idx="0">
                    <c:v>New HS Grads</c:v>
                  </c:pt>
                  <c:pt idx="1">
                    <c:v>All Others</c:v>
                  </c:pt>
                  <c:pt idx="2">
                    <c:v>New HS Grads</c:v>
                  </c:pt>
                  <c:pt idx="3">
                    <c:v>All Others</c:v>
                  </c:pt>
                  <c:pt idx="4">
                    <c:v>New HS Grads</c:v>
                  </c:pt>
                  <c:pt idx="5">
                    <c:v>All Others</c:v>
                  </c:pt>
                </c:lvl>
                <c:lvl>
                  <c:pt idx="0">
                    <c:v>Fall 2006</c:v>
                  </c:pt>
                  <c:pt idx="2">
                    <c:v>Fall 2008</c:v>
                  </c:pt>
                  <c:pt idx="4">
                    <c:v>Fall 2010</c:v>
                  </c:pt>
                </c:lvl>
              </c:multiLvlStrCache>
            </c:multiLvlStrRef>
          </c:cat>
          <c:val>
            <c:numRef>
              <c:f>Sheet1!$C$94:$H$94</c:f>
              <c:numCache>
                <c:formatCode>General</c:formatCode>
                <c:ptCount val="6"/>
                <c:pt idx="0">
                  <c:v>7.6</c:v>
                </c:pt>
                <c:pt idx="1">
                  <c:v>5.8</c:v>
                </c:pt>
                <c:pt idx="2">
                  <c:v>7.6</c:v>
                </c:pt>
                <c:pt idx="3">
                  <c:v>5.9</c:v>
                </c:pt>
                <c:pt idx="4">
                  <c:v>8.1999999999999993</c:v>
                </c:pt>
                <c:pt idx="5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544192"/>
        <c:axId val="151545728"/>
        <c:axId val="0"/>
      </c:bar3DChart>
      <c:catAx>
        <c:axId val="151544192"/>
        <c:scaling>
          <c:orientation val="minMax"/>
        </c:scaling>
        <c:delete val="0"/>
        <c:axPos val="b"/>
        <c:majorTickMark val="out"/>
        <c:minorTickMark val="none"/>
        <c:tickLblPos val="nextTo"/>
        <c:crossAx val="151545728"/>
        <c:crosses val="autoZero"/>
        <c:auto val="1"/>
        <c:lblAlgn val="ctr"/>
        <c:lblOffset val="100"/>
        <c:noMultiLvlLbl val="0"/>
      </c:catAx>
      <c:valAx>
        <c:axId val="151545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15441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CD1007B-F241-469C-A58E-F9725B16C705}" type="datetimeFigureOut">
              <a:rPr lang="en-US" smtClean="0"/>
              <a:t>7/20/2011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A03DABC-1FB5-447F-B8A3-015802DBC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608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70F8F59-55C6-48E8-9B4C-FA4FA6C264EA}" type="datetimeFigureOut">
              <a:rPr lang="en-US" smtClean="0"/>
              <a:t>7/20/2011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AA425B2-A309-407D-A2CB-CD8786F80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61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425B2-A309-407D-A2CB-CD8786F80A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964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425B2-A309-407D-A2CB-CD8786F80A8E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706925733"/>
              </p:ext>
            </p:extLst>
          </p:nvPr>
        </p:nvGraphicFramePr>
        <p:xfrm>
          <a:off x="1219200" y="5440680"/>
          <a:ext cx="4876800" cy="288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2123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425B2-A309-407D-A2CB-CD8786F80A8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293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Females do better than males, but both show increasing success rates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425B2-A309-407D-A2CB-CD8786F80A8E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037644"/>
              </p:ext>
            </p:extLst>
          </p:nvPr>
        </p:nvGraphicFramePr>
        <p:xfrm>
          <a:off x="975360" y="5440680"/>
          <a:ext cx="4876800" cy="288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797781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425B2-A309-407D-A2CB-CD8786F80A8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87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425B2-A309-407D-A2CB-CD8786F80A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425B2-A309-407D-A2CB-CD8786F80A8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1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425B2-A309-407D-A2CB-CD8786F80A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00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425B2-A309-407D-A2CB-CD8786F80A8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10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425B2-A309-407D-A2CB-CD8786F80A8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51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425B2-A309-407D-A2CB-CD8786F80A8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83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lvl="0"/>
            <a:r>
              <a:rPr lang="en-US" dirty="0"/>
              <a:t>Top subjects in first fall - Top 5 subjects account for &gt;50% of credit enrollments for New HS Grads for all 3 cohorts, versus about 35% for all other students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425B2-A309-407D-A2CB-CD8786F80A8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05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lvl="0"/>
            <a:r>
              <a:rPr lang="en-US" dirty="0"/>
              <a:t>Top courses - in first fall for new HS grads, the top 5 courses are the same for all three cohorts and account for 20%+ of credit enrollments each fall.  For all other students, it varies and the top 5 account for less than 10% of credit enrollments.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425B2-A309-407D-A2CB-CD8786F80A8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16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4115693-A843-48EB-8B3B-7BDA62AEA881}" type="datetimeFigureOut">
              <a:rPr/>
              <a:pPr>
                <a:defRPr/>
              </a:pPr>
              <a:t>6/21/2011</a:t>
            </a:fld>
            <a:endParaRPr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0910633-DBD4-434D-9CC6-BF48D73BA84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7566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29709-6497-4296-B4C3-D8A2B2925B48}" type="datetimeFigureOut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6142B-1961-49F1-B5CD-B1A68F034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66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3E6794-E98B-4FC2-B49F-F6D47E56F8B3}" type="datetimeFigureOut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AFAFA74-ED3D-49F8-9B01-9C82B3025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0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57113-55B6-4601-91EB-0028232B40A4}" type="datetimeFigureOut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8DBF8-689F-4A39-A6D5-E02A5B421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86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AD9DF0D-9793-4DEA-A4DD-5A4145C0AC25}" type="datetimeFigureOut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53EBD8-9A00-4061-A0A7-3E774E7E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64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A3602-E474-4FA4-AA95-E47C7C295783}" type="datetimeFigureOut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E9722-D683-4EF0-8BA8-FA28A53BD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3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5CC72-F78E-4B87-A0BA-586D23C6C098}" type="datetimeFigureOut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9CCE-D598-4880-9575-F682DE11B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3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8CD7-CC62-4B82-8B81-B7511BC253E2}" type="datetimeFigureOut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DF22A-BF35-4FCB-9846-E4DFC3E77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9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3CD9A-E439-48DB-8D3E-5CA8750F2495}" type="datetimeFigureOut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91481-75E3-404D-96DB-C7B8F6E27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58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B2D2B-DD25-40E1-A85F-846F631404FD}" type="datetimeFigureOut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31E8C-7610-4DE0-B795-0D753D6CA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5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F3D677-6D2E-455E-B65C-255F11A17665}" type="datetimeFigureOut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1C55E0-65DD-49C3-AAFD-26754129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67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4A873F5-04B7-415E-9AC0-9E224BA9E4EC}" type="datetimeFigureOut">
              <a:rPr lang="en-US"/>
              <a:pPr>
                <a:defRPr/>
              </a:pPr>
              <a:t>7/20/2011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D09C7CC-2D5A-4BDB-A9F6-94FE5B54A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3" r:id="rId2"/>
    <p:sldLayoutId id="2147483711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12" r:id="rId9"/>
    <p:sldLayoutId id="2147483709" r:id="rId10"/>
    <p:sldLayoutId id="214748371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microsoft.com/office/2007/relationships/hdphoto" Target="../media/hdphoto3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7" Type="http://schemas.microsoft.com/office/2007/relationships/hdphoto" Target="../media/hdphoto6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jpeg"/><Relationship Id="rId5" Type="http://schemas.microsoft.com/office/2007/relationships/hdphoto" Target="../media/hdphoto5.wdp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Conversations about Success</a:t>
            </a:r>
            <a:endParaRPr lang="en-US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pPr eaLnBrk="1" hangingPunct="1"/>
            <a:r>
              <a:rPr lang="en-US" smtClean="0"/>
              <a:t>The GCCCD Student Success Initiative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0660529"/>
              </p:ext>
            </p:extLst>
          </p:nvPr>
        </p:nvGraphicFramePr>
        <p:xfrm>
          <a:off x="990600" y="1295400"/>
          <a:ext cx="6553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3213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0000"/>
            <a:lum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5000"/>
                    </a14:imgEffect>
                  </a14:imgLayer>
                </a14:imgProps>
              </a:ext>
            </a:extLst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133600"/>
            <a:ext cx="6255488" cy="13620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How do they fare?</a:t>
            </a:r>
            <a:endParaRPr lang="en-US" dirty="0"/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7931150" cy="74295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New High School Graduates compared to All Students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8382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Fall Outcomes</a:t>
            </a:r>
            <a:endParaRPr lang="en-US" sz="24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2278259"/>
              </p:ext>
            </p:extLst>
          </p:nvPr>
        </p:nvGraphicFramePr>
        <p:xfrm>
          <a:off x="762000" y="1299865"/>
          <a:ext cx="7010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3671783"/>
              </p:ext>
            </p:extLst>
          </p:nvPr>
        </p:nvGraphicFramePr>
        <p:xfrm>
          <a:off x="914400" y="1066800"/>
          <a:ext cx="6705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7701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949911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Fall Units Attempted </a:t>
            </a:r>
            <a:r>
              <a:rPr lang="en-US" sz="2400" b="1" dirty="0" err="1" smtClean="0"/>
              <a:t>vs</a:t>
            </a:r>
            <a:r>
              <a:rPr lang="en-US" sz="2400" b="1" dirty="0" smtClean="0"/>
              <a:t> Units Completed</a:t>
            </a:r>
            <a:endParaRPr lang="en-US" sz="24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9056470"/>
              </p:ext>
            </p:extLst>
          </p:nvPr>
        </p:nvGraphicFramePr>
        <p:xfrm>
          <a:off x="381000" y="1524000"/>
          <a:ext cx="72771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992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3473550"/>
              </p:ext>
            </p:extLst>
          </p:nvPr>
        </p:nvGraphicFramePr>
        <p:xfrm>
          <a:off x="762000" y="762000"/>
          <a:ext cx="6781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416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0" y="1676400"/>
            <a:ext cx="3429000" cy="23622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Transforming lives through learning</a:t>
            </a:r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7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422" r="11422"/>
          <a:stretch>
            <a:fillRect/>
          </a:stretch>
        </p:blipFill>
        <p:spPr>
          <a:xfrm rot="20997687">
            <a:off x="1670602" y="908602"/>
            <a:ext cx="1844040" cy="1844040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7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741676"/>
            <a:ext cx="2133600" cy="2163864"/>
          </a:xfrm>
          <a:prstGeom prst="rect">
            <a:avLst/>
          </a:prstGeom>
          <a:solidFill>
            <a:srgbClr val="FFFFFF">
              <a:shade val="85000"/>
            </a:srgbClr>
          </a:solidFill>
          <a:ln w="1079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7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54851">
            <a:off x="2510585" y="2913049"/>
            <a:ext cx="2655799" cy="1821119"/>
          </a:xfrm>
          <a:prstGeom prst="rect">
            <a:avLst/>
          </a:prstGeom>
          <a:solidFill>
            <a:srgbClr val="FFFFFF">
              <a:shade val="85000"/>
            </a:srgbClr>
          </a:solidFill>
          <a:ln w="1079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8009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0000"/>
            <a:lum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63000"/>
                    </a14:imgEffect>
                  </a14:imgLayer>
                </a14:imgProps>
              </a:ext>
            </a:extLst>
          </a:blip>
          <a:srcRect/>
          <a:stretch>
            <a:fillRect r="10000" b="-10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0" y="2743200"/>
            <a:ext cx="6255488" cy="13620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</a:rPr>
              <a:t>Entering Characteristics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171" name="Text Placeholder 4"/>
          <p:cNvSpPr>
            <a:spLocks noGrp="1"/>
          </p:cNvSpPr>
          <p:nvPr>
            <p:ph type="body" idx="1"/>
          </p:nvPr>
        </p:nvSpPr>
        <p:spPr>
          <a:xfrm>
            <a:off x="1828800" y="1981200"/>
            <a:ext cx="6254750" cy="74295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Incoming new high school graduates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6096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Gender</a:t>
            </a:r>
            <a:endParaRPr lang="en-US" sz="28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8646235"/>
              </p:ext>
            </p:extLst>
          </p:nvPr>
        </p:nvGraphicFramePr>
        <p:xfrm>
          <a:off x="762000" y="1295400"/>
          <a:ext cx="6934200" cy="4963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3534440"/>
              </p:ext>
            </p:extLst>
          </p:nvPr>
        </p:nvGraphicFramePr>
        <p:xfrm>
          <a:off x="685800" y="1219200"/>
          <a:ext cx="6858000" cy="4659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00200" y="6858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New HS Graduates:  Ethnicity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83267451"/>
              </p:ext>
            </p:extLst>
          </p:nvPr>
        </p:nvGraphicFramePr>
        <p:xfrm>
          <a:off x="762000" y="914400"/>
          <a:ext cx="6919912" cy="438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0000"/>
            <a:lum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90000"/>
                    </a14:imgEffect>
                  </a14:imgLayer>
                </a14:imgProps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3200"/>
            <a:ext cx="6255488" cy="13620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/>
                </a:solidFill>
              </a:rPr>
              <a:t>Course-taking behavior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>
          <a:xfrm>
            <a:off x="76200" y="1905000"/>
            <a:ext cx="8001000" cy="74295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New High School Graduates compared to All Students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placement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755635"/>
              </p:ext>
            </p:extLst>
          </p:nvPr>
        </p:nvGraphicFramePr>
        <p:xfrm>
          <a:off x="609602" y="1600198"/>
          <a:ext cx="5813421" cy="1887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4205"/>
                <a:gridCol w="756536"/>
                <a:gridCol w="756536"/>
                <a:gridCol w="756536"/>
                <a:gridCol w="756536"/>
                <a:gridCol w="756536"/>
                <a:gridCol w="756536"/>
              </a:tblGrid>
              <a:tr h="20972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Recommended Course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89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# </a:t>
                      </a:r>
                      <a:r>
                        <a:rPr lang="en-US" sz="1100" dirty="0">
                          <a:effectLst/>
                        </a:rPr>
                        <a:t>placed at this level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% took course in First Fall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# </a:t>
                      </a:r>
                      <a:r>
                        <a:rPr lang="en-US" sz="1100" dirty="0">
                          <a:effectLst/>
                        </a:rPr>
                        <a:t>placed at this level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% took course in First Fall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# </a:t>
                      </a:r>
                      <a:r>
                        <a:rPr lang="en-US" sz="1100" dirty="0">
                          <a:effectLst/>
                        </a:rPr>
                        <a:t>placed at this level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% took course in First Fall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72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ENGL 90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</a:tr>
              <a:tr h="20972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ENGL 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</a:tr>
              <a:tr h="20972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ENGL 110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</a:tr>
              <a:tr h="20972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ENGL 120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166587"/>
              </p:ext>
            </p:extLst>
          </p:nvPr>
        </p:nvGraphicFramePr>
        <p:xfrm>
          <a:off x="609602" y="3804056"/>
          <a:ext cx="5813421" cy="18215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4205"/>
                <a:gridCol w="756536"/>
                <a:gridCol w="756536"/>
                <a:gridCol w="756536"/>
                <a:gridCol w="756536"/>
                <a:gridCol w="756536"/>
                <a:gridCol w="756536"/>
              </a:tblGrid>
              <a:tr h="20086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Recommended Course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53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# </a:t>
                      </a:r>
                      <a:r>
                        <a:rPr lang="en-US" sz="1100" dirty="0">
                          <a:effectLst/>
                        </a:rPr>
                        <a:t>placed at this level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% took course in First Fall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# </a:t>
                      </a:r>
                      <a:r>
                        <a:rPr lang="en-US" sz="1100" dirty="0">
                          <a:effectLst/>
                        </a:rPr>
                        <a:t>placed at this level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% took course in First Fall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# </a:t>
                      </a:r>
                      <a:r>
                        <a:rPr lang="en-US" sz="1100" dirty="0">
                          <a:effectLst/>
                        </a:rPr>
                        <a:t>placed at this level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% took course in First Fall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086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MATH 80/88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</a:tr>
              <a:tr h="20086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MATH 90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</a:tr>
              <a:tr h="17821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MATH 103/110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</a:tr>
              <a:tr h="20086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MATH 120+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307888"/>
              </p:ext>
            </p:extLst>
          </p:nvPr>
        </p:nvGraphicFramePr>
        <p:xfrm>
          <a:off x="2114550" y="1371600"/>
          <a:ext cx="3924301" cy="2247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4080"/>
                <a:gridCol w="903407"/>
                <a:gridCol w="903407"/>
                <a:gridCol w="903407"/>
              </a:tblGrid>
              <a:tr h="26520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New HS Grads (Credit Enrollments Only)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520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</a:tr>
              <a:tr h="343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ENGL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18%</a:t>
                      </a:r>
                    </a:p>
                  </a:txBody>
                  <a:tcPr marL="9525" marR="9525" marT="9525" marB="0" anchor="b"/>
                </a:tc>
              </a:tr>
              <a:tr h="343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16%</a:t>
                      </a:r>
                    </a:p>
                  </a:txBody>
                  <a:tcPr marL="9525" marR="9525" marT="9525" marB="0" anchor="b"/>
                </a:tc>
              </a:tr>
              <a:tr h="343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</a:tr>
              <a:tr h="343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HIST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</a:tr>
              <a:tr h="343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PDC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683224"/>
              </p:ext>
            </p:extLst>
          </p:nvPr>
        </p:nvGraphicFramePr>
        <p:xfrm>
          <a:off x="2114550" y="3962400"/>
          <a:ext cx="3924301" cy="22272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4080"/>
                <a:gridCol w="903407"/>
                <a:gridCol w="903407"/>
                <a:gridCol w="903407"/>
              </a:tblGrid>
              <a:tr h="40465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All Other Students (Credit Enrollments Only)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376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</a:tr>
              <a:tr h="3037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b"/>
                </a:tc>
              </a:tr>
              <a:tr h="3037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ENGL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b"/>
                </a:tc>
              </a:tr>
              <a:tr h="3037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</a:tr>
              <a:tr h="3037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HIST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</a:tr>
              <a:tr h="3037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itle 4"/>
          <p:cNvSpPr txBox="1">
            <a:spLocks/>
          </p:cNvSpPr>
          <p:nvPr/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 b="1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9pPr>
            <a:extLst/>
          </a:lstStyle>
          <a:p>
            <a:pPr>
              <a:defRPr/>
            </a:pPr>
            <a:r>
              <a:rPr lang="en-US" dirty="0" smtClean="0"/>
              <a:t>Top Subjects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04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849242"/>
              </p:ext>
            </p:extLst>
          </p:nvPr>
        </p:nvGraphicFramePr>
        <p:xfrm>
          <a:off x="2114550" y="1371600"/>
          <a:ext cx="3924301" cy="2247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4080"/>
                <a:gridCol w="903407"/>
                <a:gridCol w="903407"/>
                <a:gridCol w="903407"/>
              </a:tblGrid>
              <a:tr h="265201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New HS Grads (credit course enrollments)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52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2006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2008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3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ENGL-098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b"/>
                </a:tc>
              </a:tr>
              <a:tr h="343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ENGL-110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</a:tr>
              <a:tr h="343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MATH-110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</a:tr>
              <a:tr h="343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PSY -120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</a:tr>
              <a:tr h="343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MATH-103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121366"/>
              </p:ext>
            </p:extLst>
          </p:nvPr>
        </p:nvGraphicFramePr>
        <p:xfrm>
          <a:off x="2114550" y="3962400"/>
          <a:ext cx="3924301" cy="22272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4080"/>
                <a:gridCol w="903407"/>
                <a:gridCol w="903407"/>
                <a:gridCol w="903407"/>
              </a:tblGrid>
              <a:tr h="404659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All Other Students (credit course enrollments)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3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2006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2008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37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ENGL-120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</a:tr>
              <a:tr h="3037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PSY -120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</a:tr>
              <a:tr h="3037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ENGL-110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</a:tr>
              <a:tr h="3037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MATH-090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</a:tr>
              <a:tr h="3037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COMM-120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itle 4"/>
          <p:cNvSpPr txBox="1">
            <a:spLocks/>
          </p:cNvSpPr>
          <p:nvPr/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 b="1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9pPr>
            <a:extLst/>
          </a:lstStyle>
          <a:p>
            <a:pPr>
              <a:defRPr/>
            </a:pPr>
            <a:r>
              <a:rPr lang="en-US" dirty="0" smtClean="0"/>
              <a:t>Top courses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562</TotalTime>
  <Words>540</Words>
  <Application>Microsoft Office PowerPoint</Application>
  <PresentationFormat>On-screen Show (4:3)</PresentationFormat>
  <Paragraphs>225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Opulent</vt:lpstr>
      <vt:lpstr>Conversations about Success</vt:lpstr>
      <vt:lpstr>Entering Characteristics</vt:lpstr>
      <vt:lpstr>PowerPoint Presentation</vt:lpstr>
      <vt:lpstr>PowerPoint Presentation</vt:lpstr>
      <vt:lpstr>PowerPoint Presentation</vt:lpstr>
      <vt:lpstr>Course-taking behavior</vt:lpstr>
      <vt:lpstr>placement</vt:lpstr>
      <vt:lpstr>PowerPoint Presentation</vt:lpstr>
      <vt:lpstr>PowerPoint Presentation</vt:lpstr>
      <vt:lpstr>PowerPoint Presentation</vt:lpstr>
      <vt:lpstr>How do they fare?</vt:lpstr>
      <vt:lpstr>PowerPoint Presentation</vt:lpstr>
      <vt:lpstr>PowerPoint Presentation</vt:lpstr>
      <vt:lpstr>PowerPoint Presentation</vt:lpstr>
      <vt:lpstr>PowerPoint Presentation</vt:lpstr>
      <vt:lpstr>Transforming lives through learning</vt:lpstr>
    </vt:vector>
  </TitlesOfParts>
  <Company>Grossmont-Cuyamaca Community College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Conversations about Success</dc:title>
  <dc:creator>Pamela.Wright</dc:creator>
  <cp:lastModifiedBy>Katie_Butler</cp:lastModifiedBy>
  <cp:revision>38</cp:revision>
  <cp:lastPrinted>2011-06-28T19:54:52Z</cp:lastPrinted>
  <dcterms:created xsi:type="dcterms:W3CDTF">2011-06-20T22:00:13Z</dcterms:created>
  <dcterms:modified xsi:type="dcterms:W3CDTF">2011-07-21T00:15:14Z</dcterms:modified>
</cp:coreProperties>
</file>